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0" r:id="rId3"/>
    <p:sldId id="321" r:id="rId4"/>
    <p:sldId id="309" r:id="rId5"/>
    <p:sldId id="323" r:id="rId6"/>
    <p:sldId id="324" r:id="rId7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FFFF66"/>
    <a:srgbClr val="99CCFF"/>
    <a:srgbClr val="66FF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944" y="-4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514578"/>
      </p:ext>
    </p:extLst>
  </p:cSld>
  <p:clrMapOvr>
    <a:masterClrMapping/>
  </p:clrMapOvr>
  <p:transition spd="slow" advClick="0" advTm="15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124797"/>
      </p:ext>
    </p:extLst>
  </p:cSld>
  <p:clrMapOvr>
    <a:masterClrMapping/>
  </p:clrMapOvr>
  <p:transition spd="slow" advClick="0" advTm="15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094646"/>
      </p:ext>
    </p:extLst>
  </p:cSld>
  <p:clrMapOvr>
    <a:masterClrMapping/>
  </p:clrMapOvr>
  <p:transition spd="slow" advClick="0" advTm="15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71160"/>
      </p:ext>
    </p:extLst>
  </p:cSld>
  <p:clrMapOvr>
    <a:masterClrMapping/>
  </p:clrMapOvr>
  <p:transition spd="slow" advClick="0" advTm="15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97289"/>
      </p:ext>
    </p:extLst>
  </p:cSld>
  <p:clrMapOvr>
    <a:masterClrMapping/>
  </p:clrMapOvr>
  <p:transition spd="slow" advClick="0" advTm="15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736796"/>
      </p:ext>
    </p:extLst>
  </p:cSld>
  <p:clrMapOvr>
    <a:masterClrMapping/>
  </p:clrMapOvr>
  <p:transition spd="slow" advClick="0" advTm="15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35881"/>
      </p:ext>
    </p:extLst>
  </p:cSld>
  <p:clrMapOvr>
    <a:masterClrMapping/>
  </p:clrMapOvr>
  <p:transition spd="slow" advClick="0" advTm="15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203835"/>
      </p:ext>
    </p:extLst>
  </p:cSld>
  <p:clrMapOvr>
    <a:masterClrMapping/>
  </p:clrMapOvr>
  <p:transition spd="slow" advClick="0" advTm="15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222604"/>
      </p:ext>
    </p:extLst>
  </p:cSld>
  <p:clrMapOvr>
    <a:masterClrMapping/>
  </p:clrMapOvr>
  <p:transition spd="slow" advClick="0" advTm="15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965581"/>
      </p:ext>
    </p:extLst>
  </p:cSld>
  <p:clrMapOvr>
    <a:masterClrMapping/>
  </p:clrMapOvr>
  <p:transition spd="slow" advClick="0" advTm="15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05556"/>
      </p:ext>
    </p:extLst>
  </p:cSld>
  <p:clrMapOvr>
    <a:masterClrMapping/>
  </p:clrMapOvr>
  <p:transition spd="slow" advClick="0" advTm="15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F5341-0909-434C-913E-0C7D0726F73B}" type="datetimeFigureOut">
              <a:rPr lang="en-US" smtClean="0"/>
              <a:t>2/4/2017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92CCE-1905-4B02-86B4-B17A7C5204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87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1500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429000" y="0"/>
            <a:ext cx="533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 smtClean="0">
                <a:solidFill>
                  <a:schemeClr val="bg1"/>
                </a:solidFill>
              </a:rPr>
              <a:t>Comet </a:t>
            </a:r>
            <a:r>
              <a:rPr lang="en-US" sz="7200" dirty="0" err="1" smtClean="0">
                <a:solidFill>
                  <a:schemeClr val="bg1"/>
                </a:solidFill>
              </a:rPr>
              <a:t>Encke</a:t>
            </a:r>
            <a:endParaRPr lang="en-US" sz="7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517990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1"/>
          <a:stretch/>
        </p:blipFill>
        <p:spPr bwMode="auto">
          <a:xfrm>
            <a:off x="0" y="0"/>
            <a:ext cx="9211423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76600" y="4038600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 smtClean="0">
                <a:solidFill>
                  <a:srgbClr val="FFFF00"/>
                </a:solidFill>
              </a:rPr>
              <a:t>Comet </a:t>
            </a:r>
            <a:r>
              <a:rPr lang="en-US" sz="6600" dirty="0" err="1" smtClean="0">
                <a:solidFill>
                  <a:srgbClr val="FFFF00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7150" y="152400"/>
            <a:ext cx="88582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FFFF00"/>
                </a:solidFill>
              </a:rPr>
              <a:t>Like most comets, it has a very low albedo, reflecting only 4.6% of the light it receives.</a:t>
            </a:r>
            <a:endParaRPr lang="en-US" sz="44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8043740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" y="5745"/>
            <a:ext cx="9124950" cy="685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19600" y="5745"/>
            <a:ext cx="4562475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rgbClr val="FFFF00"/>
                </a:solidFill>
              </a:rPr>
              <a:t>Comet </a:t>
            </a:r>
            <a:r>
              <a:rPr lang="en-US" sz="4400" dirty="0" err="1" smtClean="0">
                <a:solidFill>
                  <a:srgbClr val="FFFF00"/>
                </a:solidFill>
              </a:rPr>
              <a:t>Encke</a:t>
            </a:r>
            <a:r>
              <a:rPr lang="en-US" sz="4400" dirty="0" smtClean="0">
                <a:solidFill>
                  <a:srgbClr val="FFFF00"/>
                </a:solidFill>
              </a:rPr>
              <a:t> is likely responsible for the Taurids meteor </a:t>
            </a:r>
            <a:r>
              <a:rPr lang="en-US" sz="4400" dirty="0">
                <a:solidFill>
                  <a:srgbClr val="FFFF00"/>
                </a:solidFill>
              </a:rPr>
              <a:t>s</a:t>
            </a:r>
            <a:r>
              <a:rPr lang="en-US" sz="4400" dirty="0" smtClean="0">
                <a:solidFill>
                  <a:srgbClr val="FFFF00"/>
                </a:solidFill>
              </a:rPr>
              <a:t>hower that happens in late October &amp; early November every year.</a:t>
            </a:r>
            <a:endParaRPr lang="en-US" sz="44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931059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745"/>
            <a:ext cx="9144000" cy="6852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" y="5745"/>
            <a:ext cx="91439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A piece of Comet </a:t>
            </a:r>
            <a:r>
              <a:rPr lang="en-US" sz="4000" dirty="0" err="1" smtClean="0"/>
              <a:t>Encke</a:t>
            </a:r>
            <a:r>
              <a:rPr lang="en-US" sz="4000" dirty="0" smtClean="0"/>
              <a:t> is thought to have caused the Tunguska Event in 1908.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406837888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5745"/>
            <a:ext cx="91439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</a:rPr>
              <a:t>On June 30, 1908 the largest meteoroid impact in recorded history happened over Tunguska, Siberia.  770 square miles of forest were decimated, likely by a piece of Comet </a:t>
            </a:r>
            <a:r>
              <a:rPr lang="en-US" sz="4000" dirty="0" err="1" smtClean="0">
                <a:solidFill>
                  <a:schemeClr val="bg1"/>
                </a:solidFill>
              </a:rPr>
              <a:t>Encke</a:t>
            </a:r>
            <a:r>
              <a:rPr lang="en-US" sz="4000" dirty="0" smtClean="0">
                <a:solidFill>
                  <a:schemeClr val="bg1"/>
                </a:solidFill>
              </a:rPr>
              <a:t>.</a:t>
            </a:r>
            <a:endParaRPr lang="en-US" sz="4000" dirty="0" smtClean="0">
              <a:solidFill>
                <a:schemeClr val="bg1"/>
              </a:solidFill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132920"/>
            <a:ext cx="6800347" cy="3725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648014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80"/>
          <a:stretch/>
        </p:blipFill>
        <p:spPr bwMode="auto">
          <a:xfrm>
            <a:off x="0" y="0"/>
            <a:ext cx="9163049" cy="6852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" y="5745"/>
            <a:ext cx="853439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The meteor (likely from Comet </a:t>
            </a:r>
            <a:r>
              <a:rPr lang="en-US" sz="4000" dirty="0" err="1" smtClean="0"/>
              <a:t>Encke</a:t>
            </a:r>
            <a:r>
              <a:rPr lang="en-US" sz="4000" dirty="0" smtClean="0"/>
              <a:t>) had a diameter of 200 – 650 feet.  </a:t>
            </a:r>
          </a:p>
          <a:p>
            <a:r>
              <a:rPr lang="en-US" sz="4000" dirty="0" smtClean="0"/>
              <a:t>There were no </a:t>
            </a:r>
          </a:p>
          <a:p>
            <a:r>
              <a:rPr lang="en-US" sz="4000" dirty="0" smtClean="0"/>
              <a:t>casualties.</a:t>
            </a:r>
          </a:p>
          <a:p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126858858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7300" y="1880850"/>
            <a:ext cx="6629400" cy="4977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" y="5745"/>
            <a:ext cx="914399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pieces of the Tunguska meteor have ever been recovered, so it must’ve burned up completely in the atmosphere.   </a:t>
            </a:r>
          </a:p>
        </p:txBody>
      </p:sp>
    </p:spTree>
    <p:extLst>
      <p:ext uri="{BB962C8B-B14F-4D97-AF65-F5344CB8AC3E}">
        <p14:creationId xmlns:p14="http://schemas.microsoft.com/office/powerpoint/2010/main" val="2257543175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560290"/>
            <a:ext cx="6972300" cy="4262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" y="5745"/>
            <a:ext cx="91439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energy from the Tunguska meteor was equivalent to 1,000 Hiroshima bombs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(15 megatons of TNT).</a:t>
            </a:r>
          </a:p>
          <a:p>
            <a:pPr algn="ctr"/>
            <a:r>
              <a:rPr lang="en-US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 hit 5.0 on the Richter scale.</a:t>
            </a:r>
          </a:p>
        </p:txBody>
      </p:sp>
      <p:sp>
        <p:nvSpPr>
          <p:cNvPr id="6" name="Oval 5"/>
          <p:cNvSpPr/>
          <p:nvPr/>
        </p:nvSpPr>
        <p:spPr>
          <a:xfrm>
            <a:off x="1752600" y="2590800"/>
            <a:ext cx="6400800" cy="3505200"/>
          </a:xfrm>
          <a:prstGeom prst="ellipse">
            <a:avLst/>
          </a:prstGeom>
          <a:noFill/>
          <a:ln w="1270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236273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1012954"/>
            <a:ext cx="84582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400" dirty="0" smtClean="0">
                <a:solidFill>
                  <a:srgbClr val="FFFF00"/>
                </a:solidFill>
              </a:rPr>
              <a:t>Diameter: about 3 miles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400" dirty="0" smtClean="0">
                <a:solidFill>
                  <a:srgbClr val="FFFF00"/>
                </a:solidFill>
              </a:rPr>
              <a:t>Orbital Period: 3.3 years</a:t>
            </a:r>
          </a:p>
          <a:p>
            <a:pPr marL="1028700" lvl="1" indent="-571500">
              <a:buFont typeface="Courier New" panose="02070309020205020404" pitchFamily="49" charset="0"/>
              <a:buChar char="o"/>
            </a:pPr>
            <a:r>
              <a:rPr lang="en-US" sz="4000" dirty="0" smtClean="0">
                <a:solidFill>
                  <a:srgbClr val="FFFF00"/>
                </a:solidFill>
              </a:rPr>
              <a:t>Astronomers call it </a:t>
            </a:r>
          </a:p>
          <a:p>
            <a:pPr lvl="1"/>
            <a:r>
              <a:rPr lang="en-US" sz="4000" dirty="0">
                <a:solidFill>
                  <a:srgbClr val="FFFF00"/>
                </a:solidFill>
              </a:rPr>
              <a:t>	</a:t>
            </a:r>
            <a:r>
              <a:rPr lang="en-US" sz="4000" dirty="0" smtClean="0">
                <a:solidFill>
                  <a:srgbClr val="FFFF00"/>
                </a:solidFill>
              </a:rPr>
              <a:t>“Old Faithful” </a:t>
            </a:r>
          </a:p>
          <a:p>
            <a:pPr lvl="1"/>
            <a:r>
              <a:rPr lang="en-US" sz="4000" dirty="0">
                <a:solidFill>
                  <a:srgbClr val="FFFF00"/>
                </a:solidFill>
              </a:rPr>
              <a:t>	</a:t>
            </a:r>
            <a:r>
              <a:rPr lang="en-US" sz="4000" dirty="0" smtClean="0">
                <a:solidFill>
                  <a:srgbClr val="FFFF00"/>
                </a:solidFill>
              </a:rPr>
              <a:t>because of its </a:t>
            </a:r>
          </a:p>
          <a:p>
            <a:pPr lvl="1"/>
            <a:r>
              <a:rPr lang="en-US" sz="4000" dirty="0">
                <a:solidFill>
                  <a:srgbClr val="FFFF00"/>
                </a:solidFill>
              </a:rPr>
              <a:t>	</a:t>
            </a:r>
            <a:r>
              <a:rPr lang="en-US" sz="4000" dirty="0" smtClean="0">
                <a:solidFill>
                  <a:srgbClr val="FFFF00"/>
                </a:solidFill>
              </a:rPr>
              <a:t>short orbital period </a:t>
            </a:r>
          </a:p>
          <a:p>
            <a:pPr lvl="1"/>
            <a:r>
              <a:rPr lang="en-US" sz="4000" dirty="0">
                <a:solidFill>
                  <a:srgbClr val="FFFF00"/>
                </a:solidFill>
              </a:rPr>
              <a:t>	</a:t>
            </a:r>
            <a:r>
              <a:rPr lang="en-US" sz="4000" dirty="0" smtClean="0">
                <a:solidFill>
                  <a:srgbClr val="FFFF00"/>
                </a:solidFill>
              </a:rPr>
              <a:t>and consistent appearances.</a:t>
            </a:r>
            <a:endParaRPr lang="en-US" sz="4000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5200" y="152400"/>
            <a:ext cx="5638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u="sng" dirty="0" smtClean="0">
                <a:solidFill>
                  <a:schemeClr val="bg1"/>
                </a:solidFill>
              </a:rPr>
              <a:t>Comet </a:t>
            </a:r>
            <a:r>
              <a:rPr lang="en-US" sz="6600" u="sng" dirty="0" err="1" smtClean="0">
                <a:solidFill>
                  <a:schemeClr val="bg1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47588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9019642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88734814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4" r="8904"/>
          <a:stretch/>
        </p:blipFill>
        <p:spPr bwMode="auto">
          <a:xfrm>
            <a:off x="0" y="-53518"/>
            <a:ext cx="9144000" cy="695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-53518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u="sng" dirty="0" smtClean="0">
                <a:solidFill>
                  <a:schemeClr val="bg1"/>
                </a:solidFill>
              </a:rPr>
              <a:t>Comet </a:t>
            </a:r>
            <a:r>
              <a:rPr lang="en-US" sz="6600" u="sng" dirty="0" err="1" smtClean="0">
                <a:solidFill>
                  <a:schemeClr val="bg1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16378"/>
            <a:ext cx="8763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First recorded by Pierre </a:t>
            </a:r>
            <a:r>
              <a:rPr lang="en-US" sz="4400" dirty="0" err="1" smtClean="0">
                <a:solidFill>
                  <a:schemeClr val="bg1"/>
                </a:solidFill>
              </a:rPr>
              <a:t>Mechain</a:t>
            </a:r>
            <a:r>
              <a:rPr lang="en-US" sz="4400" dirty="0" smtClean="0">
                <a:solidFill>
                  <a:schemeClr val="bg1"/>
                </a:solidFill>
              </a:rPr>
              <a:t> in 1786.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/>
              </a:solidFill>
            </a:endParaRPr>
          </a:p>
          <a:p>
            <a:endParaRPr lang="en-US" sz="4400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It was the 2</a:t>
            </a:r>
            <a:r>
              <a:rPr lang="en-US" sz="4400" baseline="30000" dirty="0" smtClean="0">
                <a:solidFill>
                  <a:schemeClr val="bg1"/>
                </a:solidFill>
              </a:rPr>
              <a:t>nd</a:t>
            </a:r>
            <a:r>
              <a:rPr lang="en-US" sz="4400" dirty="0" smtClean="0">
                <a:solidFill>
                  <a:schemeClr val="bg1"/>
                </a:solidFill>
              </a:rPr>
              <a:t> period comet discovered (the first was Halley’s Comet).</a:t>
            </a:r>
          </a:p>
        </p:txBody>
      </p:sp>
    </p:spTree>
    <p:extLst>
      <p:ext uri="{BB962C8B-B14F-4D97-AF65-F5344CB8AC3E}">
        <p14:creationId xmlns:p14="http://schemas.microsoft.com/office/powerpoint/2010/main" val="3852569575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4" r="8904"/>
          <a:stretch/>
        </p:blipFill>
        <p:spPr bwMode="auto">
          <a:xfrm>
            <a:off x="0" y="-53518"/>
            <a:ext cx="9144000" cy="6953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-53518"/>
            <a:ext cx="876300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Johann Franz </a:t>
            </a:r>
            <a:r>
              <a:rPr lang="en-US" sz="4400" dirty="0" err="1" smtClean="0">
                <a:solidFill>
                  <a:schemeClr val="bg1"/>
                </a:solidFill>
              </a:rPr>
              <a:t>Encke</a:t>
            </a:r>
            <a:r>
              <a:rPr lang="en-US" sz="4400" dirty="0" smtClean="0">
                <a:solidFill>
                  <a:schemeClr val="bg1"/>
                </a:solidFill>
              </a:rPr>
              <a:t> computed its orbit after linking comet observations in 1786, 1795, 1805, and 1818.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chemeClr val="bg1"/>
                </a:solidFill>
              </a:rPr>
              <a:t>He published his findings in 1819 and correctly predicted its return in 1822.</a:t>
            </a:r>
          </a:p>
        </p:txBody>
      </p:sp>
    </p:spTree>
    <p:extLst>
      <p:ext uri="{BB962C8B-B14F-4D97-AF65-F5344CB8AC3E}">
        <p14:creationId xmlns:p14="http://schemas.microsoft.com/office/powerpoint/2010/main" val="279158479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61627" cy="6899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-53518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u="sng" dirty="0" smtClean="0">
                <a:solidFill>
                  <a:prstClr val="white"/>
                </a:solidFill>
              </a:rPr>
              <a:t>Comet </a:t>
            </a:r>
            <a:r>
              <a:rPr lang="en-US" sz="6600" u="sng" dirty="0" err="1" smtClean="0">
                <a:solidFill>
                  <a:prstClr val="white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16378"/>
            <a:ext cx="8763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It has the shortest period of any known comet.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solidFill>
                <a:prstClr val="white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 smtClean="0">
              <a:solidFill>
                <a:prstClr val="white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It has been observed at every approach since its discovery in 1819.</a:t>
            </a:r>
            <a:endParaRPr lang="en-US" sz="4400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518308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9161627" cy="6899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1" y="0"/>
            <a:ext cx="9144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The comet seems to be fading since 1786.  Its brightest recorded magnitude was 3.5 in 1829.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 smtClean="0">
              <a:solidFill>
                <a:prstClr val="white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>
              <a:solidFill>
                <a:prstClr val="white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It has not been observed brighter than 5.0 since the 1800s.</a:t>
            </a:r>
          </a:p>
          <a:p>
            <a:pPr algn="ctr"/>
            <a:r>
              <a:rPr lang="en-US" sz="4400" i="1" dirty="0" smtClean="0">
                <a:solidFill>
                  <a:prstClr val="white"/>
                </a:solidFill>
              </a:rPr>
              <a:t>(lower #s mean brighter magnitude)</a:t>
            </a:r>
            <a:endParaRPr lang="en-US" sz="4400" i="1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44786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4" r="21224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-53518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u="sng" dirty="0" smtClean="0">
                <a:solidFill>
                  <a:prstClr val="white"/>
                </a:solidFill>
              </a:rPr>
              <a:t>Comet </a:t>
            </a:r>
            <a:r>
              <a:rPr lang="en-US" sz="6600" u="sng" dirty="0" err="1" smtClean="0">
                <a:solidFill>
                  <a:prstClr val="white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9050" y="1219200"/>
            <a:ext cx="885825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The longest recorded tail was 3 degrees in 1805. 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It reached as long as 2 degrees in 1871 &amp; 1961.</a:t>
            </a:r>
            <a:endParaRPr lang="en-US" sz="4400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204712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4" r="21224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-53518"/>
            <a:ext cx="5715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u="sng" dirty="0" smtClean="0">
                <a:solidFill>
                  <a:prstClr val="white"/>
                </a:solidFill>
              </a:rPr>
              <a:t>Comet </a:t>
            </a:r>
            <a:r>
              <a:rPr lang="en-US" sz="6600" u="sng" dirty="0" err="1" smtClean="0">
                <a:solidFill>
                  <a:prstClr val="white"/>
                </a:solidFill>
              </a:rPr>
              <a:t>Encke</a:t>
            </a:r>
            <a:endParaRPr lang="en-US" sz="6600" dirty="0" smtClean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7150" y="914400"/>
            <a:ext cx="885825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It comes as close as 0.17 AU to Earth and will next be that close on June 29, 2172.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prstClr val="white"/>
                </a:solidFill>
              </a:rPr>
              <a:t>Close approaches to Earth usually come every 33 years.</a:t>
            </a:r>
            <a:endParaRPr lang="en-US" sz="4400" dirty="0" smtClean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2829445"/>
      </p:ext>
    </p:extLst>
  </p:cSld>
  <p:clrMapOvr>
    <a:masterClrMapping/>
  </p:clrMapOvr>
  <p:transition spd="slow" advClick="0" advTm="1500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358</Words>
  <Application>Microsoft Office PowerPoint</Application>
  <PresentationFormat>On-screen Show (4:3)</PresentationFormat>
  <Paragraphs>46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Chad Langdon</dc:creator>
  <cp:lastModifiedBy>Chad Langdon</cp:lastModifiedBy>
  <cp:revision>94</cp:revision>
  <dcterms:created xsi:type="dcterms:W3CDTF">2016-10-14T20:33:22Z</dcterms:created>
  <dcterms:modified xsi:type="dcterms:W3CDTF">2017-02-04T22:51:54Z</dcterms:modified>
</cp:coreProperties>
</file>

<file path=docProps/thumbnail.jpeg>
</file>